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78" r:id="rId4"/>
    <p:sldId id="259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61" r:id="rId17"/>
    <p:sldId id="273" r:id="rId18"/>
    <p:sldId id="274" r:id="rId19"/>
    <p:sldId id="276" r:id="rId20"/>
    <p:sldId id="275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2888"/>
    <a:srgbClr val="00FF00"/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6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21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0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7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12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40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9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25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6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32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1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7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A6D6A-65C7-40CB-9789-389FBBC1B51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09C49-4AF3-4325-8611-14B86DDC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9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1" y="0"/>
            <a:ext cx="8839200" cy="274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362200"/>
            <a:ext cx="7772400" cy="4114800"/>
          </a:xfrm>
        </p:spPr>
        <p:txBody>
          <a:bodyPr>
            <a:norm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Garamond" pitchFamily="18" charset="0"/>
              </a:rPr>
              <a:t>Susa H. Stonedahl</a:t>
            </a:r>
            <a:r>
              <a:rPr lang="en-US" sz="2400" b="1" baseline="30000" dirty="0" smtClean="0">
                <a:solidFill>
                  <a:schemeClr val="tx1"/>
                </a:solidFill>
                <a:latin typeface="Garamond" pitchFamily="18" charset="0"/>
              </a:rPr>
              <a:t>1</a:t>
            </a:r>
            <a:r>
              <a:rPr lang="en-US" sz="2400" dirty="0" smtClean="0">
                <a:solidFill>
                  <a:schemeClr val="tx1"/>
                </a:solidFill>
                <a:latin typeface="Garamond" pitchFamily="18" charset="0"/>
              </a:rPr>
              <a:t>, Caleb Reiter</a:t>
            </a:r>
            <a:r>
              <a:rPr lang="en-US" sz="2400" baseline="30000" dirty="0" smtClean="0">
                <a:solidFill>
                  <a:schemeClr val="tx1"/>
                </a:solidFill>
                <a:latin typeface="Garamond" pitchFamily="18" charset="0"/>
              </a:rPr>
              <a:t>1</a:t>
            </a:r>
            <a:r>
              <a:rPr lang="en-US" sz="2400" dirty="0" smtClean="0">
                <a:solidFill>
                  <a:schemeClr val="tx1"/>
                </a:solidFill>
                <a:latin typeface="Garamond" pitchFamily="18" charset="0"/>
              </a:rPr>
              <a:t>, Forrest Stonedahl</a:t>
            </a:r>
            <a:r>
              <a:rPr lang="en-US" sz="2400" baseline="30000" dirty="0" smtClean="0">
                <a:solidFill>
                  <a:schemeClr val="tx1"/>
                </a:solidFill>
                <a:latin typeface="Garamond" pitchFamily="18" charset="0"/>
              </a:rPr>
              <a:t>2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  <a:latin typeface="Garamond" pitchFamily="18" charset="0"/>
              </a:rPr>
              <a:t>1-St. Ambrose University, Davenport, IA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  <a:latin typeface="Garamond" pitchFamily="18" charset="0"/>
              </a:rPr>
              <a:t>2- </a:t>
            </a:r>
            <a:r>
              <a:rPr lang="en-US" sz="1800" dirty="0" err="1" smtClean="0">
                <a:solidFill>
                  <a:schemeClr val="tx1"/>
                </a:solidFill>
                <a:latin typeface="Garamond" pitchFamily="18" charset="0"/>
              </a:rPr>
              <a:t>Augustana</a:t>
            </a:r>
            <a:r>
              <a:rPr lang="en-US" sz="1800" dirty="0" smtClean="0">
                <a:solidFill>
                  <a:schemeClr val="tx1"/>
                </a:solidFill>
                <a:latin typeface="Garamond" pitchFamily="18" charset="0"/>
              </a:rPr>
              <a:t> College, Rock Island, IL</a:t>
            </a:r>
            <a:endParaRPr lang="en-US" sz="1800" dirty="0">
              <a:solidFill>
                <a:schemeClr val="tx1"/>
              </a:solidFill>
              <a:latin typeface="Garamond" pitchFamily="18" charset="0"/>
            </a:endParaRP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24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2400" dirty="0">
              <a:solidFill>
                <a:schemeClr val="tx1"/>
              </a:solidFill>
              <a:latin typeface="Garamond" pitchFamily="18" charset="0"/>
            </a:endParaRP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24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2400" dirty="0">
              <a:solidFill>
                <a:schemeClr val="tx1"/>
              </a:solidFill>
              <a:latin typeface="Garamond" pitchFamily="18" charset="0"/>
            </a:endParaRP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dirty="0" smtClean="0">
                <a:solidFill>
                  <a:schemeClr val="tx1"/>
                </a:solidFill>
                <a:latin typeface="Garamond" pitchFamily="18" charset="0"/>
              </a:rPr>
              <a:t>  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dirty="0" smtClean="0">
                <a:solidFill>
                  <a:schemeClr val="tx1"/>
                </a:solidFill>
                <a:latin typeface="Garamond" pitchFamily="18" charset="0"/>
              </a:rPr>
              <a:t>Association of Physics Teachers-Iowa Annual Section Meeting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dirty="0" smtClean="0">
                <a:solidFill>
                  <a:schemeClr val="tx1"/>
                </a:solidFill>
                <a:latin typeface="Garamond" pitchFamily="18" charset="0"/>
              </a:rPr>
              <a:t>November 7, 2015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24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endParaRPr lang="en-US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57200" y="358775"/>
            <a:ext cx="7620000" cy="1470025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Garamond" pitchFamily="18" charset="0"/>
              </a:rPr>
              <a:t>Introducing Computer Programming into a Projectile Motion Lab</a:t>
            </a:r>
            <a:endParaRPr lang="en-US" sz="3600" dirty="0">
              <a:latin typeface="Garamond" pitchFamily="18" charset="0"/>
            </a:endParaRPr>
          </a:p>
        </p:txBody>
      </p:sp>
      <p:pic>
        <p:nvPicPr>
          <p:cNvPr id="1026" name="Picture 2" descr="http://www.grhra.org/images/vault/1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28108"/>
            <a:ext cx="2743200" cy="118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naicu.edu/imgLib/20080708_Augustana_brandmark_288pri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183318"/>
            <a:ext cx="3505200" cy="47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6093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Computer Programming is important!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Scientists should all understand what computers can do for us.</a:t>
            </a:r>
          </a:p>
          <a:p>
            <a:r>
              <a:rPr lang="en-US" dirty="0" smtClean="0"/>
              <a:t>Computers save time.</a:t>
            </a:r>
          </a:p>
          <a:p>
            <a:r>
              <a:rPr lang="en-US" dirty="0" smtClean="0"/>
              <a:t>Allow us to calculate things we cannot calculate by hand.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I’ve experienced several good students who have wasted many hours doing something simple that could have been done quickly with a computer.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69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Projectile Motion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Situation:</a:t>
            </a:r>
          </a:p>
          <a:p>
            <a:pPr marL="0" indent="0">
              <a:buNone/>
            </a:pPr>
            <a:r>
              <a:rPr lang="en-US" dirty="0" smtClean="0"/>
              <a:t>A projectile is fired from the ground at a specified velocity (magnitude and direction) in an air resistance free world.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U</a:t>
            </a:r>
            <a:r>
              <a:rPr lang="en-US" dirty="0" smtClean="0"/>
              <a:t>se the computer to:</a:t>
            </a:r>
          </a:p>
          <a:p>
            <a:pPr marL="0" indent="0">
              <a:buNone/>
            </a:pPr>
            <a:r>
              <a:rPr lang="en-US" dirty="0" smtClean="0"/>
              <a:t>Calculate the x and y location of its journey at MANY times using kinematics until it returns to the ground.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44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72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2000" y="990600"/>
            <a:ext cx="609600" cy="22860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23898" y="685800"/>
            <a:ext cx="6715302" cy="78483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Erase anything already defined</a:t>
            </a:r>
          </a:p>
          <a:p>
            <a:endParaRPr lang="en-US" sz="500" dirty="0" smtClean="0"/>
          </a:p>
        </p:txBody>
      </p:sp>
      <p:sp>
        <p:nvSpPr>
          <p:cNvPr id="8" name="Trapezoid 7"/>
          <p:cNvSpPr/>
          <p:nvPr/>
        </p:nvSpPr>
        <p:spPr>
          <a:xfrm rot="16200000">
            <a:off x="1331529" y="725875"/>
            <a:ext cx="778020" cy="697871"/>
          </a:xfrm>
          <a:prstGeom prst="trapezoid">
            <a:avLst>
              <a:gd name="adj" fmla="val 38952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4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2000" y="1219200"/>
            <a:ext cx="3429000" cy="45720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16085" y="717828"/>
            <a:ext cx="2094315" cy="1415772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r>
              <a:rPr lang="en-US" sz="4000" baseline="-25000" dirty="0" smtClean="0"/>
              <a:t>x</a:t>
            </a:r>
            <a:r>
              <a:rPr lang="en-US" sz="4000" dirty="0" smtClean="0"/>
              <a:t>=0</a:t>
            </a:r>
          </a:p>
          <a:p>
            <a:r>
              <a:rPr lang="en-US" sz="4000" dirty="0"/>
              <a:t>a</a:t>
            </a:r>
            <a:r>
              <a:rPr lang="en-US" sz="4000" baseline="-25000" dirty="0" smtClean="0"/>
              <a:t>y</a:t>
            </a:r>
            <a:r>
              <a:rPr lang="en-US" sz="4000" dirty="0" smtClean="0"/>
              <a:t>=-9.8</a:t>
            </a:r>
          </a:p>
          <a:p>
            <a:endParaRPr lang="en-US" sz="500" dirty="0" smtClean="0"/>
          </a:p>
        </p:txBody>
      </p:sp>
      <p:sp>
        <p:nvSpPr>
          <p:cNvPr id="7" name="Trapezoid 6"/>
          <p:cNvSpPr/>
          <p:nvPr/>
        </p:nvSpPr>
        <p:spPr>
          <a:xfrm rot="16200000">
            <a:off x="3837994" y="1094792"/>
            <a:ext cx="1419027" cy="658588"/>
          </a:xfrm>
          <a:prstGeom prst="trapezoid">
            <a:avLst>
              <a:gd name="adj" fmla="val 69245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1999" y="1676400"/>
            <a:ext cx="3810001" cy="45720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269874" y="1143506"/>
            <a:ext cx="3340726" cy="1523494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Set initial velocity:</a:t>
            </a:r>
          </a:p>
          <a:p>
            <a:r>
              <a:rPr lang="en-US" sz="3200" dirty="0" smtClean="0"/>
              <a:t>Magnitude</a:t>
            </a:r>
          </a:p>
          <a:p>
            <a:r>
              <a:rPr lang="en-US" sz="3200" dirty="0" smtClean="0"/>
              <a:t>Direction</a:t>
            </a:r>
          </a:p>
          <a:p>
            <a:endParaRPr lang="en-US" sz="500" dirty="0" smtClean="0"/>
          </a:p>
        </p:txBody>
      </p:sp>
      <p:sp>
        <p:nvSpPr>
          <p:cNvPr id="7" name="Trapezoid 6"/>
          <p:cNvSpPr/>
          <p:nvPr/>
        </p:nvSpPr>
        <p:spPr>
          <a:xfrm rot="16200000">
            <a:off x="4139548" y="1575959"/>
            <a:ext cx="1523494" cy="658588"/>
          </a:xfrm>
          <a:prstGeom prst="trapezoid">
            <a:avLst>
              <a:gd name="adj" fmla="val 80815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33800" y="3125562"/>
            <a:ext cx="5241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They will change these values!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1999" y="2133600"/>
            <a:ext cx="6400801" cy="45720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43000" y="3276600"/>
                <a:ext cx="5638800" cy="2508379"/>
              </a:xfrm>
              <a:prstGeom prst="rect">
                <a:avLst/>
              </a:prstGeom>
              <a:solidFill>
                <a:schemeClr val="bg1"/>
              </a:solidFill>
              <a:ln w="63500">
                <a:solidFill>
                  <a:srgbClr val="FF00F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Find velocity components</a:t>
                </a:r>
              </a:p>
              <a:p>
                <a:endParaRPr lang="en-US" sz="3200" b="0" dirty="0" smtClean="0"/>
              </a:p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</a:rPr>
                      <m:t>                             </m:t>
                    </m:r>
                    <m:r>
                      <a:rPr lang="en-US" sz="3200" b="0" i="1" smtClean="0">
                        <a:solidFill>
                          <a:schemeClr val="tx2"/>
                        </a:solidFill>
                        <a:latin typeface="Cambria Math"/>
                      </a:rPr>
                      <m:t>𝑉</m:t>
                    </m:r>
                    <m:r>
                      <a:rPr lang="en-US" sz="3200" b="0" i="1" baseline="-25000" smtClean="0">
                        <a:solidFill>
                          <a:schemeClr val="tx2"/>
                        </a:solidFill>
                        <a:latin typeface="Cambria Math"/>
                      </a:rPr>
                      <m:t>𝑜𝑦</m:t>
                    </m:r>
                    <m:r>
                      <a:rPr lang="en-US" sz="3200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32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3200" b="0" i="1" baseline="-2500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𝑜</m:t>
                        </m:r>
                      </m:e>
                    </m:d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2"/>
                        </a:solidFill>
                        <a:latin typeface="Cambria Math"/>
                      </a:rPr>
                      <m:t>sin</m:t>
                    </m:r>
                    <m:r>
                      <a:rPr lang="en-US" sz="3200" b="0" i="1" smtClean="0">
                        <a:solidFill>
                          <a:schemeClr val="tx2"/>
                        </a:solidFill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l-GR" sz="3200" b="0" i="1" smtClean="0">
                        <a:solidFill>
                          <a:schemeClr val="tx2"/>
                        </a:solidFill>
                        <a:latin typeface="Cambria Math"/>
                      </a:rPr>
                      <m:t>θ</m:t>
                    </m:r>
                    <m:r>
                      <a:rPr lang="en-US" sz="3200" b="0" i="1" smtClean="0">
                        <a:solidFill>
                          <a:schemeClr val="tx2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3200" b="0" dirty="0" smtClean="0">
                    <a:solidFill>
                      <a:schemeClr val="tx2"/>
                    </a:solidFill>
                  </a:rPr>
                  <a:t> </a:t>
                </a:r>
                <a:r>
                  <a:rPr lang="en-US" sz="3200" i="1" dirty="0">
                    <a:latin typeface="Cambria Math"/>
                  </a:rPr>
                  <a:t> </a:t>
                </a:r>
                <a:endParaRPr lang="en-US" sz="3200" i="1" dirty="0" smtClean="0">
                  <a:latin typeface="Cambria Math"/>
                </a:endParaRPr>
              </a:p>
              <a:p>
                <a:endParaRPr lang="en-US" sz="3200" i="1" dirty="0">
                  <a:latin typeface="Cambria Math"/>
                </a:endParaRPr>
              </a:p>
              <a:p>
                <a:r>
                  <a:rPr lang="en-US" sz="3200" i="1" dirty="0" smtClean="0">
                    <a:latin typeface="Cambria Math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6A2888"/>
                        </a:solidFill>
                        <a:latin typeface="Cambria Math"/>
                      </a:rPr>
                      <m:t>𝑉</m:t>
                    </m:r>
                    <m:r>
                      <a:rPr lang="en-US" sz="3200" b="0" i="1" baseline="-25000" smtClean="0">
                        <a:solidFill>
                          <a:srgbClr val="6A2888"/>
                        </a:solidFill>
                        <a:latin typeface="Cambria Math"/>
                      </a:rPr>
                      <m:t>𝑜𝑥</m:t>
                    </m:r>
                    <m:r>
                      <a:rPr lang="en-US" sz="3200" b="0" i="1" smtClean="0">
                        <a:solidFill>
                          <a:srgbClr val="6A2888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3200" b="0" i="1" smtClean="0">
                            <a:solidFill>
                              <a:srgbClr val="6A2888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rgbClr val="6A2888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3200" b="0" i="1" baseline="-25000" smtClean="0">
                            <a:solidFill>
                              <a:srgbClr val="6A2888"/>
                            </a:solidFill>
                            <a:latin typeface="Cambria Math"/>
                          </a:rPr>
                          <m:t>𝑜</m:t>
                        </m:r>
                      </m:e>
                    </m:d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6A2888"/>
                        </a:solidFill>
                        <a:latin typeface="Cambria Math"/>
                      </a:rPr>
                      <m:t>cos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rgbClr val="6A2888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3200" b="0" i="1" smtClean="0">
                            <a:solidFill>
                              <a:srgbClr val="6A2888"/>
                            </a:solidFill>
                            <a:latin typeface="Cambria Math"/>
                          </a:rPr>
                          <m:t>θ</m:t>
                        </m:r>
                      </m:e>
                    </m:d>
                  </m:oMath>
                </a14:m>
                <a:endParaRPr lang="en-US" sz="3200" dirty="0" smtClean="0">
                  <a:solidFill>
                    <a:srgbClr val="6A2888"/>
                  </a:solidFill>
                </a:endParaRPr>
              </a:p>
              <a:p>
                <a:endParaRPr lang="en-US" sz="5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3276600"/>
                <a:ext cx="5638800" cy="2508379"/>
              </a:xfrm>
              <a:prstGeom prst="rect">
                <a:avLst/>
              </a:prstGeom>
              <a:blipFill rotWithShape="1">
                <a:blip r:embed="rId3"/>
                <a:stretch>
                  <a:fillRect l="-1176" t="-713"/>
                </a:stretch>
              </a:blipFill>
              <a:ln w="63500">
                <a:solidFill>
                  <a:srgbClr val="FF00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rapezoid 6"/>
          <p:cNvSpPr/>
          <p:nvPr/>
        </p:nvSpPr>
        <p:spPr>
          <a:xfrm rot="10800000">
            <a:off x="772885" y="2590800"/>
            <a:ext cx="6389915" cy="658588"/>
          </a:xfrm>
          <a:prstGeom prst="trapezoid">
            <a:avLst>
              <a:gd name="adj" fmla="val 54369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905000" y="3962400"/>
            <a:ext cx="1752600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905000" y="4876800"/>
            <a:ext cx="1752600" cy="0"/>
          </a:xfrm>
          <a:prstGeom prst="straightConnector1">
            <a:avLst/>
          </a:prstGeom>
          <a:ln w="38100">
            <a:solidFill>
              <a:srgbClr val="6A288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657600" y="3962400"/>
            <a:ext cx="0" cy="9144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520176" y="4419600"/>
            <a:ext cx="375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b="0" dirty="0" smtClean="0"/>
              <a:t>θ</a:t>
            </a:r>
            <a:endParaRPr lang="en-US" sz="2800" b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95884" y="3886200"/>
                <a:ext cx="599716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𝑉</m:t>
                      </m:r>
                      <m:r>
                        <a:rPr lang="en-US" sz="2800" b="0" i="1" baseline="-25000" smtClean="0"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US" sz="2800" baseline="-25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5884" y="3886200"/>
                <a:ext cx="599716" cy="51328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655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1999" y="2133600"/>
            <a:ext cx="6400801" cy="45720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3276600"/>
            <a:ext cx="5638800" cy="2800767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MATLAB works in radians mode, so we have to convert from degrees to radians.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3200" b="0" dirty="0" smtClean="0"/>
          </a:p>
        </p:txBody>
      </p:sp>
      <p:sp>
        <p:nvSpPr>
          <p:cNvPr id="7" name="Trapezoid 6"/>
          <p:cNvSpPr/>
          <p:nvPr/>
        </p:nvSpPr>
        <p:spPr>
          <a:xfrm rot="10800000">
            <a:off x="772885" y="2590800"/>
            <a:ext cx="6389915" cy="658588"/>
          </a:xfrm>
          <a:prstGeom prst="trapezoid">
            <a:avLst>
              <a:gd name="adj" fmla="val 54369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965" y="4114800"/>
            <a:ext cx="3154745" cy="1798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76600" y="4994892"/>
                <a:ext cx="12896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180</m:t>
                    </m:r>
                    <m:r>
                      <a:rPr lang="en-US" sz="2400" b="0" i="1" baseline="30000" smtClean="0">
                        <a:latin typeface="Cambria Math"/>
                      </a:rPr>
                      <m:t>𝑜</m:t>
                    </m:r>
                  </m:oMath>
                </a14:m>
                <a:r>
                  <a:rPr lang="el-GR" sz="2400" dirty="0" smtClean="0"/>
                  <a:t> </a:t>
                </a:r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r>
                      <a:rPr lang="el-GR" sz="2400" i="1" smtClean="0">
                        <a:latin typeface="Cambria Math"/>
                      </a:rPr>
                      <m:t>𝜋</m:t>
                    </m:r>
                  </m:oMath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4994892"/>
                <a:ext cx="1289648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42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341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1999" y="2590800"/>
            <a:ext cx="6400801" cy="228601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3581400"/>
            <a:ext cx="5638800" cy="3046988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long until the projectile hits the ground?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d</a:t>
            </a:r>
            <a:r>
              <a:rPr lang="en-US" sz="2400" baseline="-25000" dirty="0" err="1" smtClean="0"/>
              <a:t>y</a:t>
            </a:r>
            <a:r>
              <a:rPr lang="en-US" sz="2400" dirty="0" smtClean="0"/>
              <a:t>=0</a:t>
            </a:r>
          </a:p>
          <a:p>
            <a:r>
              <a:rPr lang="en-US" sz="2400" dirty="0" smtClean="0"/>
              <a:t>a</a:t>
            </a:r>
            <a:r>
              <a:rPr lang="en-US" sz="2400" baseline="-25000" dirty="0" smtClean="0"/>
              <a:t>y</a:t>
            </a:r>
            <a:r>
              <a:rPr lang="en-US" sz="2400" dirty="0" smtClean="0"/>
              <a:t>=-9.8</a:t>
            </a:r>
          </a:p>
          <a:p>
            <a:r>
              <a:rPr lang="en-US" sz="2400" dirty="0" smtClean="0"/>
              <a:t>v</a:t>
            </a:r>
            <a:r>
              <a:rPr lang="en-US" sz="2400" baseline="-25000" dirty="0" smtClean="0"/>
              <a:t>0y</a:t>
            </a:r>
            <a:r>
              <a:rPr lang="en-US" sz="2400" dirty="0" smtClean="0"/>
              <a:t>=known</a:t>
            </a:r>
          </a:p>
          <a:p>
            <a:r>
              <a:rPr lang="en-US" sz="2400" dirty="0" smtClean="0"/>
              <a:t>t=goal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7" name="Trapezoid 6"/>
          <p:cNvSpPr/>
          <p:nvPr/>
        </p:nvSpPr>
        <p:spPr>
          <a:xfrm rot="10800000">
            <a:off x="772884" y="2819400"/>
            <a:ext cx="6389915" cy="753421"/>
          </a:xfrm>
          <a:prstGeom prst="trapezoid">
            <a:avLst>
              <a:gd name="adj" fmla="val 54369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44324" y="4191000"/>
                <a:ext cx="2880276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𝑑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𝑣</m:t>
                      </m:r>
                      <m:r>
                        <a:rPr lang="en-US" sz="2800" b="0" i="1" baseline="-25000" smtClean="0">
                          <a:latin typeface="Cambria Math"/>
                        </a:rPr>
                        <m:t>0</m:t>
                      </m:r>
                      <m:r>
                        <a:rPr lang="en-US" sz="2800" b="0" i="1" smtClean="0">
                          <a:latin typeface="Cambria Math"/>
                        </a:rPr>
                        <m:t>𝑡</m:t>
                      </m:r>
                      <m:r>
                        <a:rPr lang="en-US" sz="2800" b="0" i="1" smtClean="0">
                          <a:latin typeface="Cambria Math"/>
                        </a:rPr>
                        <m:t>+1/2</m:t>
                      </m:r>
                      <m:r>
                        <a:rPr lang="en-US" sz="2800" b="0" i="1" smtClean="0">
                          <a:latin typeface="Cambria Math"/>
                        </a:rPr>
                        <m:t>𝑎𝑡</m:t>
                      </m:r>
                      <m:r>
                        <a:rPr lang="en-US" sz="2800" b="0" i="1" baseline="30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2800" baseline="30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324" y="4191000"/>
                <a:ext cx="2880276" cy="51328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444324" y="4724400"/>
                <a:ext cx="27722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0" dirty="0" smtClean="0"/>
                  <a:t>0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=(</m:t>
                    </m:r>
                    <m:r>
                      <a:rPr lang="en-US" sz="2800" b="0" i="1" smtClean="0">
                        <a:latin typeface="Cambria Math"/>
                      </a:rPr>
                      <m:t>𝑣</m:t>
                    </m:r>
                    <m:r>
                      <a:rPr lang="en-US" sz="2800" b="0" i="1" baseline="-25000" smtClean="0">
                        <a:latin typeface="Cambria Math"/>
                      </a:rPr>
                      <m:t>0</m:t>
                    </m:r>
                    <m:r>
                      <a:rPr lang="en-US" sz="2800" b="0" i="1" smtClean="0">
                        <a:latin typeface="Cambria Math"/>
                      </a:rPr>
                      <m:t>+1/2</m:t>
                    </m:r>
                    <m:r>
                      <a:rPr lang="en-US" sz="2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800" dirty="0" smtClean="0"/>
                  <a:t>t)t</a:t>
                </a:r>
                <a:endParaRPr lang="en-US" sz="2800" baseline="30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324" y="4724400"/>
                <a:ext cx="2772297" cy="523220"/>
              </a:xfrm>
              <a:prstGeom prst="rect">
                <a:avLst/>
              </a:prstGeom>
              <a:blipFill rotWithShape="1">
                <a:blip r:embed="rId4"/>
                <a:stretch>
                  <a:fillRect l="-4396" t="-10465" r="-3297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505200" y="5267980"/>
                <a:ext cx="239398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0" dirty="0" smtClean="0"/>
                  <a:t>0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𝑣</m:t>
                    </m:r>
                    <m:r>
                      <a:rPr lang="en-US" sz="2800" b="0" i="1" baseline="-25000" smtClean="0">
                        <a:latin typeface="Cambria Math"/>
                      </a:rPr>
                      <m:t>0</m:t>
                    </m:r>
                    <m:r>
                      <a:rPr lang="en-US" sz="2800" b="0" i="1" smtClean="0">
                        <a:latin typeface="Cambria Math"/>
                      </a:rPr>
                      <m:t>+1/2</m:t>
                    </m:r>
                    <m:r>
                      <a:rPr lang="en-US" sz="2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800" dirty="0" smtClean="0"/>
                  <a:t>t</a:t>
                </a:r>
                <a:endParaRPr lang="en-US" sz="2800" baseline="30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5267980"/>
                <a:ext cx="2393989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5089" t="-10465" r="-3817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90551" y="5877580"/>
                <a:ext cx="16958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-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</a:rPr>
                      <m:t>𝑣</m:t>
                    </m:r>
                    <m:r>
                      <a:rPr lang="en-US" sz="2800" b="0" i="1" baseline="-25000" smtClean="0">
                        <a:latin typeface="Cambria Math"/>
                      </a:rPr>
                      <m:t>0</m:t>
                    </m:r>
                    <m:r>
                      <a:rPr lang="en-US" sz="2800" b="0" i="1" smtClean="0">
                        <a:latin typeface="Cambria Math"/>
                      </a:rPr>
                      <m:t>/</m:t>
                    </m:r>
                    <m:r>
                      <a:rPr lang="en-US" sz="2800" b="0" i="1" smtClean="0">
                        <a:latin typeface="Cambria Math"/>
                      </a:rPr>
                      <m:t>𝑎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800" dirty="0" smtClean="0"/>
                  <a:t>t</a:t>
                </a:r>
                <a:endParaRPr lang="en-US" sz="2800" baseline="30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551" y="5877580"/>
                <a:ext cx="1695849" cy="523220"/>
              </a:xfrm>
              <a:prstGeom prst="rect">
                <a:avLst/>
              </a:prstGeom>
              <a:blipFill rotWithShape="1">
                <a:blip r:embed="rId6"/>
                <a:stretch>
                  <a:fillRect l="-7554" t="-10465" r="-611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585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1999" y="2819400"/>
            <a:ext cx="6400801" cy="228601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3810000"/>
            <a:ext cx="5638800" cy="1200329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Let’s calculate everything every 100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of a second</a:t>
            </a:r>
          </a:p>
          <a:p>
            <a:endParaRPr lang="en-US" sz="2400" dirty="0"/>
          </a:p>
        </p:txBody>
      </p:sp>
      <p:sp>
        <p:nvSpPr>
          <p:cNvPr id="7" name="Trapezoid 6"/>
          <p:cNvSpPr/>
          <p:nvPr/>
        </p:nvSpPr>
        <p:spPr>
          <a:xfrm rot="10800000">
            <a:off x="772884" y="3048000"/>
            <a:ext cx="6389915" cy="753421"/>
          </a:xfrm>
          <a:prstGeom prst="trapezoid">
            <a:avLst>
              <a:gd name="adj" fmla="val 54369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3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1999" y="2990671"/>
            <a:ext cx="6400801" cy="228601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3981271"/>
            <a:ext cx="5638800" cy="1200329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Define all the times:</a:t>
            </a:r>
          </a:p>
          <a:p>
            <a:endParaRPr lang="en-US" sz="2400" dirty="0"/>
          </a:p>
          <a:p>
            <a:r>
              <a:rPr lang="en-US" sz="2400" dirty="0" smtClean="0"/>
              <a:t>0, 0.01, 0.02, 0.03, 0.04….</a:t>
            </a:r>
            <a:r>
              <a:rPr lang="en-US" sz="2400" dirty="0" err="1" smtClean="0"/>
              <a:t>time_max</a:t>
            </a:r>
            <a:endParaRPr lang="en-US" sz="2400" dirty="0"/>
          </a:p>
        </p:txBody>
      </p:sp>
      <p:sp>
        <p:nvSpPr>
          <p:cNvPr id="7" name="Trapezoid 6"/>
          <p:cNvSpPr/>
          <p:nvPr/>
        </p:nvSpPr>
        <p:spPr>
          <a:xfrm rot="10800000">
            <a:off x="772884" y="3219271"/>
            <a:ext cx="6389915" cy="753421"/>
          </a:xfrm>
          <a:prstGeom prst="trapezoid">
            <a:avLst>
              <a:gd name="adj" fmla="val 54369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1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1999" y="3276601"/>
            <a:ext cx="6400801" cy="476072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4514671"/>
            <a:ext cx="5638800" cy="830997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Make lists of x’s and y’s each with the same number of slots as t.</a:t>
            </a:r>
            <a:endParaRPr lang="en-US" sz="2400" dirty="0"/>
          </a:p>
        </p:txBody>
      </p:sp>
      <p:sp>
        <p:nvSpPr>
          <p:cNvPr id="7" name="Trapezoid 6"/>
          <p:cNvSpPr/>
          <p:nvPr/>
        </p:nvSpPr>
        <p:spPr>
          <a:xfrm rot="10800000">
            <a:off x="772884" y="3752671"/>
            <a:ext cx="6389915" cy="753421"/>
          </a:xfrm>
          <a:prstGeom prst="trapezoid">
            <a:avLst>
              <a:gd name="adj" fmla="val 54369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0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399" y="3886200"/>
            <a:ext cx="6400801" cy="106680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799" y="446544"/>
            <a:ext cx="6858000" cy="2677656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Loop:</a:t>
            </a:r>
          </a:p>
          <a:p>
            <a:r>
              <a:rPr lang="en-US" sz="2400" dirty="0" smtClean="0"/>
              <a:t>The index ii varies from 1 to the number of time  values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7" name="Trapezoid 6"/>
          <p:cNvSpPr/>
          <p:nvPr/>
        </p:nvSpPr>
        <p:spPr>
          <a:xfrm rot="10800000">
            <a:off x="304800" y="3124199"/>
            <a:ext cx="6857999" cy="753421"/>
          </a:xfrm>
          <a:prstGeom prst="trapezoid">
            <a:avLst>
              <a:gd name="adj" fmla="val 23546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9600" y="1676400"/>
                <a:ext cx="2880276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𝑑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𝑣</m:t>
                      </m:r>
                      <m:r>
                        <a:rPr lang="en-US" sz="2800" b="0" i="1" baseline="-25000" smtClean="0">
                          <a:latin typeface="Cambria Math"/>
                        </a:rPr>
                        <m:t>0</m:t>
                      </m:r>
                      <m:r>
                        <a:rPr lang="en-US" sz="2800" b="0" i="1" smtClean="0">
                          <a:latin typeface="Cambria Math"/>
                        </a:rPr>
                        <m:t>𝑡</m:t>
                      </m:r>
                      <m:r>
                        <a:rPr lang="en-US" sz="2800" b="0" i="1" smtClean="0">
                          <a:latin typeface="Cambria Math"/>
                        </a:rPr>
                        <m:t>+1/2</m:t>
                      </m:r>
                      <m:r>
                        <a:rPr lang="en-US" sz="2800" b="0" i="1" smtClean="0">
                          <a:latin typeface="Cambria Math"/>
                        </a:rPr>
                        <m:t>𝑎𝑡</m:t>
                      </m:r>
                      <m:r>
                        <a:rPr lang="en-US" sz="2800" b="0" i="1" baseline="30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2800" baseline="30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676400"/>
                <a:ext cx="2880276" cy="51328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68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399" y="4953000"/>
            <a:ext cx="8229601" cy="106680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7467600" cy="3785652"/>
          </a:xfrm>
          <a:prstGeom prst="rect">
            <a:avLst/>
          </a:prstGeom>
          <a:solidFill>
            <a:schemeClr val="bg1"/>
          </a:solidFill>
          <a:ln w="635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7" name="Trapezoid 6"/>
          <p:cNvSpPr/>
          <p:nvPr/>
        </p:nvSpPr>
        <p:spPr>
          <a:xfrm rot="10800000" flipV="1">
            <a:off x="533397" y="4625107"/>
            <a:ext cx="8229601" cy="309089"/>
          </a:xfrm>
          <a:prstGeom prst="trapezoid">
            <a:avLst>
              <a:gd name="adj" fmla="val 110419"/>
            </a:avLst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971300"/>
            <a:ext cx="48006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8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660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Students are asked to vary the initial velocity’s magnitude: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1" y="990600"/>
            <a:ext cx="7264399" cy="5448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91200" y="2362200"/>
            <a:ext cx="129009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Vo=100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43200" y="3810000"/>
            <a:ext cx="110735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Vo=50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69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Students then read the maximum displacements from the graph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76" y="1447800"/>
            <a:ext cx="6419048" cy="36857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And use kinematics to solve for both displacements!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72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34" y="1219200"/>
            <a:ext cx="7238666" cy="5429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-304800"/>
            <a:ext cx="8763000" cy="2362200"/>
          </a:xfrm>
        </p:spPr>
        <p:txBody>
          <a:bodyPr>
            <a:normAutofit/>
          </a:bodyPr>
          <a:lstStyle/>
          <a:p>
            <a:r>
              <a:rPr lang="en-US" sz="3600" dirty="0"/>
              <a:t>S</a:t>
            </a:r>
            <a:r>
              <a:rPr lang="en-US" sz="3600" dirty="0" smtClean="0"/>
              <a:t>tudents then change </a:t>
            </a:r>
            <a:r>
              <a:rPr lang="en-US" sz="3600" dirty="0" err="1" smtClean="0"/>
              <a:t>time_step</a:t>
            </a:r>
            <a:r>
              <a:rPr lang="en-US" sz="3600" dirty="0" smtClean="0"/>
              <a:t> to 1 second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/>
              <a:t/>
            </a:r>
            <a:br>
              <a:rPr lang="en-US" sz="900" dirty="0"/>
            </a:br>
            <a:r>
              <a:rPr lang="en-US" sz="3600" dirty="0" smtClean="0"/>
              <a:t>And use 5 different initial angles: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7902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34" y="1219200"/>
            <a:ext cx="7238666" cy="5429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-304800"/>
            <a:ext cx="8763000" cy="2362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Counting the dots approximates the time.  </a:t>
            </a:r>
            <a:r>
              <a:rPr lang="en-US" sz="2800" dirty="0" smtClean="0"/>
              <a:t>(Number of dots is the rounded down value of the time.)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5494314"/>
            <a:ext cx="82296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And use kinematics to find the times!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73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I’ve shown you the MATLAB program for this exercise.  </a:t>
            </a:r>
          </a:p>
          <a:p>
            <a:pPr marL="0" indent="0">
              <a:buNone/>
            </a:pPr>
            <a:r>
              <a:rPr lang="en-US" dirty="0" smtClean="0"/>
              <a:t>My co-authors converted my code into Python, which is a very similar language.</a:t>
            </a:r>
          </a:p>
          <a:p>
            <a:pPr marL="0" indent="0">
              <a:buNone/>
            </a:pPr>
            <a:r>
              <a:rPr lang="en-US" dirty="0" smtClean="0"/>
              <a:t>(Python is freely available for download)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MATLAB code, Python code, and lab exercise </a:t>
            </a:r>
            <a:r>
              <a:rPr lang="en-US" dirty="0" smtClean="0"/>
              <a:t>are</a:t>
            </a:r>
            <a:r>
              <a:rPr lang="en-US" dirty="0" smtClean="0"/>
              <a:t> </a:t>
            </a:r>
            <a:r>
              <a:rPr lang="en-US" dirty="0" smtClean="0"/>
              <a:t>available for download at:</a:t>
            </a:r>
          </a:p>
          <a:p>
            <a:pPr marL="0" indent="0">
              <a:buNone/>
            </a:pPr>
            <a:r>
              <a:rPr lang="en-US" dirty="0" smtClean="0"/>
              <a:t>http://</a:t>
            </a:r>
            <a:r>
              <a:rPr lang="en-US" dirty="0" smtClean="0"/>
              <a:t>susa.stonedahl.com/teaching.html#proj_motion_comp_lab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88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I’ve shown you the MATLAB program for this exercise.  </a:t>
            </a:r>
          </a:p>
          <a:p>
            <a:pPr marL="0" indent="0">
              <a:buNone/>
            </a:pPr>
            <a:r>
              <a:rPr lang="en-US" dirty="0" smtClean="0"/>
              <a:t>My co-authors converted my code into Python, which is a very similar language.</a:t>
            </a:r>
          </a:p>
          <a:p>
            <a:pPr marL="0" indent="0">
              <a:buNone/>
            </a:pPr>
            <a:r>
              <a:rPr lang="en-US" dirty="0" smtClean="0"/>
              <a:t>(Python is freely available for download)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6200" y="76200"/>
            <a:ext cx="9067800" cy="3505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066800"/>
            <a:ext cx="8229600" cy="5211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7200" dirty="0" smtClean="0"/>
              <a:t>Questions?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808037"/>
            <a:ext cx="8229600" cy="574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The MATLAB code, Python code, and lab exercise are available for download at: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http://susa.stonedahl.com/teaching.html#proj_motion_comp_lab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98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2436</TotalTime>
  <Words>495</Words>
  <Application>Microsoft Office PowerPoint</Application>
  <PresentationFormat>On-screen Show (4:3)</PresentationFormat>
  <Paragraphs>95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Introducing Computer Programming into a Projectile Motion Lab</vt:lpstr>
      <vt:lpstr>Computer Programming is important!</vt:lpstr>
      <vt:lpstr>Projectile Motion 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 use kinematics to solve for both displacements!</vt:lpstr>
      <vt:lpstr>Students then change time_step to 1 second  And use 5 different initial angles:</vt:lpstr>
      <vt:lpstr>Counting the dots approximates the time.  (Number of dots is the rounded down value of the time.)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Computer Programming into a Projectile Motion Lab</dc:title>
  <dc:creator>Susacat</dc:creator>
  <cp:lastModifiedBy>Susacat</cp:lastModifiedBy>
  <cp:revision>22</cp:revision>
  <dcterms:created xsi:type="dcterms:W3CDTF">2015-10-24T21:59:30Z</dcterms:created>
  <dcterms:modified xsi:type="dcterms:W3CDTF">2015-10-27T14:43:12Z</dcterms:modified>
</cp:coreProperties>
</file>